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6"/>
    <p:sldId id="257" r:id="rId7"/>
    <p:sldId id="258" r:id="rId8"/>
    <p:sldId id="259" r:id="rId9"/>
    <p:sldId id="260" r:id="rId10"/>
    <p:sldId id="261"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viewProps" Target="viewProps.xml"/>
<Relationship Id="rId2" Type="http://schemas.openxmlformats.org/officeDocument/2006/relationships/presProps" Target="presProps.xml"/>
<Relationship Id="rId1" Type="http://schemas.openxmlformats.org/officeDocument/2006/relationships/slideMaster" Target="slideMasters/slideMaster1.xml"/>
<Relationship Id="rId5" Type="http://schemas.openxmlformats.org/officeDocument/2006/relationships/tableStyles" Target="tableStyles.xml"/>
<Relationship Id="rId4" Type="http://schemas.openxmlformats.org/officeDocument/2006/relationships/theme" Target="theme/theme1.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 Id="rId10" Type="http://schemas.openxmlformats.org/officeDocument/2006/relationships/slide" Target="slides/slide5.xml"/>
<Relationship Id="rId11" Type="http://schemas.openxmlformats.org/officeDocument/2006/relationships/slide" Target="slides/slide6.xml"/>
</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file34fc3b797082.png"/>
<Relationship Id="rId3" Type="http://schemas.openxmlformats.org/officeDocument/2006/relationships/image" Target="../media/file34fc2d976d09.png"/>
<Relationship Id="rId4" Type="http://schemas.openxmlformats.org/officeDocument/2006/relationships/image" Target="../media/file34fc6d4cdda.png"/>
<Relationship Id="rId5" Type="http://schemas.openxmlformats.org/officeDocument/2006/relationships/image" Target="../media/file34fc47351e6.png"/>
<Relationship Id="rId6" Type="http://schemas.openxmlformats.org/officeDocument/2006/relationships/image" Target="../media/file34fc580e7546.png"/>
<Relationship Id="rId7" Type="http://schemas.openxmlformats.org/officeDocument/2006/relationships/image" Target="../media/file34fc47fa23ce.png"/>
<Relationship Id="rId8" Type="http://schemas.openxmlformats.org/officeDocument/2006/relationships/image" Target="../media/file34fc311236d.png"/>
<Relationship Id="rId9" Type="http://schemas.openxmlformats.org/officeDocument/2006/relationships/image" Target="../media/file34fc4c0a238b.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image" Target="../media/file34fc5f4d754.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4fca1115cc.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34fc399849a4.png"/>
<Relationship Id="rId3" Type="http://schemas.openxmlformats.org/officeDocument/2006/relationships/image" Target="../media/file34fc46c43cea.png"/>
<Relationship Id="rId4" Type="http://schemas.openxmlformats.org/officeDocument/2006/relationships/image" Target="../media/file34fc64ba4d53.jpg"/>
<Relationship Id="rId5" Type="http://schemas.openxmlformats.org/officeDocument/2006/relationships/image" Target="../media/file34fc6eaa7448.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34fc30f35bcf.png"/>
<Relationship Id="rId3" Type="http://schemas.openxmlformats.org/officeDocument/2006/relationships/image" Target="../media/file34fc126054f1.png"/>
<Relationship Id="rId4" Type="http://schemas.openxmlformats.org/officeDocument/2006/relationships/image" Target="../media/file34fc67d96fa9.jp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34fc524f7980.jpg"/>
<Relationship Id="rId3" Type="http://schemas.openxmlformats.org/officeDocument/2006/relationships/image" Target="../media/file34fc251d21d1.jpg"/>
<Relationship Id="rId4" Type="http://schemas.openxmlformats.org/officeDocument/2006/relationships/image" Target="../media/file34fc6c915081.jpg"/>
<Relationship Id="rId5" Type="http://schemas.openxmlformats.org/officeDocument/2006/relationships/image" Target="../media/file34fc2af0547c.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descr=""/>
          <p:cNvPicPr>
            <a:picLocks noGrp="1"/>
          </p:cNvPicPr>
          <p:nvPr>
            <p:ph type="pic" sz="quarter" idx="17" hasCustomPrompt="1"/>
          </p:nvPr>
        </p:nvPicPr>
        <p:blipFill>
          <a:blip cstate="print" r:embed="rId2"/>
          <a:stretch>
            <a:fillRect/>
          </a:stretch>
        </p:blipFill>
        <p:spPr>
          <a:xfrm>
            <a:off x="1739339" y="1273036"/>
            <a:ext cx="6035040" cy="4389120"/>
          </a:xfrm>
          <a:prstGeom prst="rect">
            <a:avLst/>
          </a:prstGeom>
        </p:spPr>
      </p:pic>
      <p:pic>
        <p:nvPicPr>
          <p:cNvPr id="3" name="Rounded Rectangle 15" descr=""/>
          <p:cNvPicPr>
            <a:picLocks noGrp="1"/>
          </p:cNvPicPr>
          <p:nvPr>
            <p:ph/>
          </p:nvPr>
        </p:nvPicPr>
        <p:blipFill>
          <a:blip cstate="print" r:embed="rId3"/>
          <a:stretch>
            <a:fillRect/>
          </a:stretch>
        </p:blipFill>
        <p:spPr>
          <a:xfrm>
            <a:off x="109728" y="2484035"/>
            <a:ext cx="1920240" cy="914400"/>
          </a:xfrm>
          <a:prstGeom prst="rect">
            <a:avLst/>
          </a:prstGeom>
        </p:spPr>
      </p:pic>
      <p:pic>
        <p:nvPicPr>
          <p:cNvPr id="4" name="Rounded Rectangle 16" descr=""/>
          <p:cNvPicPr>
            <a:picLocks noGrp="1"/>
          </p:cNvPicPr>
          <p:nvPr>
            <p:ph/>
          </p:nvPr>
        </p:nvPicPr>
        <p:blipFill>
          <a:blip cstate="print" r:embed="rId4"/>
          <a:stretch>
            <a:fillRect/>
          </a:stretch>
        </p:blipFill>
        <p:spPr>
          <a:xfrm>
            <a:off x="109022" y="3500376"/>
            <a:ext cx="1920240" cy="914400"/>
          </a:xfrm>
          <a:prstGeom prst="rect">
            <a:avLst/>
          </a:prstGeom>
        </p:spPr>
      </p:pic>
      <p:pic>
        <p:nvPicPr>
          <p:cNvPr id="5" name="Rounded Rectangle 17" descr=""/>
          <p:cNvPicPr>
            <a:picLocks noGrp="1"/>
          </p:cNvPicPr>
          <p:nvPr>
            <p:ph/>
          </p:nvPr>
        </p:nvPicPr>
        <p:blipFill>
          <a:blip cstate="print" r:embed="rId5"/>
          <a:stretch>
            <a:fillRect/>
          </a:stretch>
        </p:blipFill>
        <p:spPr>
          <a:xfrm>
            <a:off x="109022" y="4523096"/>
            <a:ext cx="1920240" cy="914400"/>
          </a:xfrm>
          <a:prstGeom prst="rect">
            <a:avLst/>
          </a:prstGeom>
        </p:spPr>
      </p:pic>
      <p:pic>
        <p:nvPicPr>
          <p:cNvPr id="6" name="Rounded Rectangle 18" descr=""/>
          <p:cNvPicPr>
            <a:picLocks noGrp="1"/>
          </p:cNvPicPr>
          <p:nvPr>
            <p:ph/>
          </p:nvPr>
        </p:nvPicPr>
        <p:blipFill>
          <a:blip cstate="print" r:embed="rId6"/>
          <a:stretch>
            <a:fillRect/>
          </a:stretch>
        </p:blipFill>
        <p:spPr>
          <a:xfrm>
            <a:off x="109728" y="1467700"/>
            <a:ext cx="1920240" cy="914400"/>
          </a:xfrm>
          <a:prstGeom prst="rect">
            <a:avLst/>
          </a:prstGeom>
        </p:spPr>
      </p:pic>
      <p:pic>
        <p:nvPicPr>
          <p:cNvPr id="7" name="Rectangle 6" descr=""/>
          <p:cNvPicPr>
            <a:picLocks noGrp="1"/>
          </p:cNvPicPr>
          <p:nvPr>
            <p:ph/>
          </p:nvPr>
        </p:nvPicPr>
        <p:blipFill>
          <a:blip cstate="print" r:embed="rId7"/>
          <a:stretch>
            <a:fillRect/>
          </a:stretch>
        </p:blipFill>
        <p:spPr>
          <a:xfrm>
            <a:off x="0" y="2139"/>
            <a:ext cx="7772400" cy="1371600"/>
          </a:xfrm>
          <a:prstGeom prst="rect">
            <a:avLst/>
          </a:prstGeom>
        </p:spPr>
      </p:pic>
      <p:pic>
        <p:nvPicPr>
          <p:cNvPr id="8" name="Rectangle 7" descr=""/>
          <p:cNvPicPr>
            <a:picLocks noGrp="1"/>
          </p:cNvPicPr>
          <p:nvPr>
            <p:ph/>
          </p:nvPr>
        </p:nvPicPr>
        <p:blipFill>
          <a:blip cstate="print" r:embed="rId8"/>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SEP 14 – SEP 18, 2018 ]</a:t>
            </a:r>
          </a:p>
        </p:txBody>
      </p:sp>
      <p:sp>
        <p:nvSpPr>
          <p:cNvPr id="10" name="txt_event_ttl"/>
          <p:cNvSpPr>
            <a:spLocks noGrp="1"/>
          </p:cNvSpPr>
          <p:nvPr>
            <p:ph type="body" sz="quarter" idx="10" hasCustomPrompt="1"/>
          </p:nvPr>
        </p:nvSpPr>
        <p:spPr>
          <a:xfrm>
            <a:off x="0" y="452799"/>
            <a:ext cx="7772400" cy="914400"/>
          </a:xfrm>
        </p:spPr>
        <p:txBody>
          <a:bodyPr/>
          <a:lstStyle/>
          <a:p>
            <a:r>
              <a:rPr/>
              <a:t>HURRICANE FLORENCE</a:t>
            </a:r>
          </a:p>
        </p:txBody>
      </p:sp>
      <p:sp>
        <p:nvSpPr>
          <p:cNvPr id="11" name="txt_dash_v1"/>
          <p:cNvSpPr>
            <a:spLocks noGrp="1"/>
          </p:cNvSpPr>
          <p:nvPr>
            <p:ph type="body" sz="quarter" idx="18" hasCustomPrompt="1"/>
          </p:nvPr>
        </p:nvSpPr>
        <p:spPr>
          <a:xfrm>
            <a:off x="605410" y="1474156"/>
            <a:ext cx="914400" cy="457200"/>
          </a:xfrm>
        </p:spPr>
        <p:txBody>
          <a:bodyPr/>
          <a:lstStyle/>
          <a:p>
            <a:r>
              <a:rPr/>
              <a:t>TS</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(tropical storm)</a:t>
            </a:r>
          </a:p>
        </p:txBody>
      </p:sp>
      <p:sp>
        <p:nvSpPr>
          <p:cNvPr id="13" name="txt_dash_v2"/>
          <p:cNvSpPr>
            <a:spLocks noGrp="1"/>
          </p:cNvSpPr>
          <p:nvPr>
            <p:ph type="body" sz="quarter" idx="19" hasCustomPrompt="1"/>
          </p:nvPr>
        </p:nvSpPr>
        <p:spPr>
          <a:xfrm>
            <a:off x="605410" y="2490420"/>
            <a:ext cx="914400" cy="457200"/>
          </a:xfrm>
        </p:spPr>
        <p:txBody>
          <a:bodyPr/>
          <a:lstStyle/>
          <a:p>
            <a:r>
              <a:rPr/>
              <a:t>0.25</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22</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Speed</a:t>
            </a:r>
          </a:p>
        </p:txBody>
      </p:sp>
      <p:sp>
        <p:nvSpPr>
          <p:cNvPr id="17" name="txt_dash_v4"/>
          <p:cNvSpPr>
            <a:spLocks noGrp="1"/>
          </p:cNvSpPr>
          <p:nvPr>
            <p:ph type="body" sz="quarter" idx="21" hasCustomPrompt="1"/>
          </p:nvPr>
        </p:nvSpPr>
        <p:spPr>
          <a:xfrm>
            <a:off x="606116" y="4522671"/>
            <a:ext cx="914400" cy="457200"/>
          </a:xfrm>
        </p:spPr>
        <p:txBody>
          <a:bodyPr/>
          <a:lstStyle/>
          <a:p>
            <a:r>
              <a:rPr/>
              <a:t>NR*</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Storm Surge (max)*</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Florence at “Ace Basin NERR”</a:t>
            </a:r>
          </a:p>
        </p:txBody>
      </p:sp>
      <p:sp>
        <p:nvSpPr>
          <p:cNvPr id="20" name="txt_storm_bkgd"/>
          <p:cNvSpPr>
            <a:spLocks noGrp="1"/>
          </p:cNvSpPr>
          <p:nvPr>
            <p:ph type="body" sz="quarter" idx="16" hasCustomPrompt="1"/>
          </p:nvPr>
        </p:nvSpPr>
        <p:spPr>
          <a:xfrm>
            <a:off x="0" y="7085500"/>
            <a:ext cx="7772400" cy="1554480"/>
          </a:xfrm>
        </p:spPr>
        <p:txBody>
          <a:bodyPr/>
          <a:lstStyle/>
          <a:p>
            <a:r>
              <a:rPr/>
              <a:t>Hurricane Florence, a large and slow-moving Category 1 hurricane, made landfall along the southeastern coast of North Carolina. As Florence traveled inland across South Carolina, it weakened to a Tropical Storm. To the north of ACE Basin, wind damage and torrential rain that fell for days caused historic flooding at the North Inlet-Winyah Bay (NIWB) and North Carolina (NOC) NERR reserves. Local impacts to ACE Basin from Florence were minimal.
The effects of Florence were observed at the ACE Basin Research Reserve through the System-Wide Monitoring Program (SWMP), which tracks short-term variability and long-term change of weather and water quality in the areas surrounding St. Helena Island, Edisto Beach and Beaufort and Colleton Counties, South Carolina.</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ACE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April 25, 2022</a:t>
            </a:r>
          </a:p>
        </p:txBody>
      </p:sp>
      <p:pic>
        <p:nvPicPr>
          <p:cNvPr id="23" name="img_resrv_logo" descr=""/>
          <p:cNvPicPr>
            <a:picLocks noGrp="1"/>
          </p:cNvPicPr>
          <p:nvPr>
            <p:ph type="pic" sz="quarter" idx="12"/>
          </p:nvPr>
        </p:nvPicPr>
        <p:blipFill>
          <a:blip cstate="print" r:embed="rId9"/>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ACE</a:t>
            </a:r>
          </a:p>
        </p:txBody>
      </p:sp>
      <p:sp>
        <p:nvSpPr>
          <p:cNvPr id="3" name="txt_resrv_nerrs_desc"/>
          <p:cNvSpPr>
            <a:spLocks noGrp="1"/>
          </p:cNvSpPr>
          <p:nvPr>
            <p:ph type="body" sz="quarter" idx="11"/>
          </p:nvPr>
        </p:nvSpPr>
        <p:spPr>
          <a:xfrm>
            <a:off x="1872342" y="228598"/>
            <a:ext cx="5212080" cy="914400"/>
          </a:xfrm>
        </p:spPr>
        <p:txBody>
          <a:bodyPr/>
          <a:lstStyle/>
          <a:p>
            <a:r>
              <a:rPr/>
              <a:t>ACE Basin (Ashepoo-Combahee-Edisto) is one of 29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ACE Basin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ACE Basin operates a weather station located at Bennett's Point (BP) and maintains six continuous, long-term water quality stations at Fishing Creek (FC), Mosquito Creek (MC)
St. Pierre (SP), Grove Plantation (GP), JehosseeIsland (JI), and Edisto Island (EI) locations.
ACE Basin is part of the SWMP. As Hurricane Florence approached South Carolina, ACE Basin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descr=""/>
          <p:cNvPicPr>
            <a:picLocks noGrp="1"/>
          </p:cNvPicPr>
          <p:nvPr>
            <p:ph type="pic" sz="quarter" idx="14"/>
          </p:nvPr>
        </p:nvPicPr>
        <p:blipFill>
          <a:blip cstate="print" r:embed="rId2"/>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Florence made landfall near Wrightsville Beach, North Carolina on September 14. Florence stalled for an entire day before it began a slow turn to the southwest, traveling across South Carolina at a speed of 2-3 mph. The storm continued to weaken during September 15 and then traveled north-northeast out of the state on September 16.</a:t>
            </a:r>
          </a:p>
        </p:txBody>
      </p:sp>
      <p:sp>
        <p:nvSpPr>
          <p:cNvPr id="3" name="txt_ei_human_health_safety"/>
          <p:cNvSpPr>
            <a:spLocks noGrp="1"/>
          </p:cNvSpPr>
          <p:nvPr>
            <p:ph type="body" sz="quarter" idx="14"/>
          </p:nvPr>
        </p:nvSpPr>
        <p:spPr>
          <a:xfrm>
            <a:off x="4981128" y="951484"/>
            <a:ext cx="2743200" cy="1463040"/>
          </a:xfrm>
        </p:spPr>
        <p:txBody>
          <a:bodyPr/>
          <a:lstStyle/>
          <a:p>
            <a:r>
              <a:rPr/>
              <a:t>Local impacts were minimal.
Fatalities did occur in the counties and surrounding areas of the NIWB and NOC reserves. A total of 26 direct fatalities occurred in South and North Carolina as a result of freshwater flooding and downed trees.
Extreme flooding experience in the areas of the NIWB and NOC reserves resulted in a lack of access to and from communities, complicating recovery and response efforts.</a:t>
            </a:r>
          </a:p>
        </p:txBody>
      </p:sp>
      <p:sp>
        <p:nvSpPr>
          <p:cNvPr id="4" name="txt_ei_economic_losses"/>
          <p:cNvSpPr>
            <a:spLocks noGrp="1"/>
          </p:cNvSpPr>
          <p:nvPr>
            <p:ph type="body" sz="quarter" idx="15"/>
          </p:nvPr>
        </p:nvSpPr>
        <p:spPr>
          <a:xfrm>
            <a:off x="4983480" y="2836284"/>
            <a:ext cx="2743200" cy="1188720"/>
          </a:xfrm>
        </p:spPr>
        <p:txBody>
          <a:bodyPr/>
          <a:lstStyle/>
          <a:p>
            <a:r>
              <a:rPr/>
              <a:t>Local damage and losses were minimal.
Losses due to Florence’s impacts totaled $2 billion in South Carolina and $22 billion in North Carolina.</a:t>
            </a:r>
          </a:p>
        </p:txBody>
      </p:sp>
      <p:sp>
        <p:nvSpPr>
          <p:cNvPr id="5" name="txt_ei_ecosystem_impacts"/>
          <p:cNvSpPr>
            <a:spLocks noGrp="1"/>
          </p:cNvSpPr>
          <p:nvPr>
            <p:ph type="body" sz="quarter" idx="16"/>
          </p:nvPr>
        </p:nvSpPr>
        <p:spPr>
          <a:xfrm>
            <a:off x="4978966" y="4493406"/>
            <a:ext cx="2743200" cy="1645920"/>
          </a:xfrm>
        </p:spPr>
        <p:txBody>
          <a:bodyPr/>
          <a:lstStyle/>
          <a:p>
            <a:r>
              <a:rPr/>
              <a:t>Local impacts were minimal.
Freshwater flooding in the areas of the NIWB and NOC reserves caused significant drops in salinity and dissolved oxygen levels for varying periods of time, potentially stressing aquatic life.</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Florence: 9/14/2018 - 9/15/2018</a:t>
            </a:r>
          </a:p>
        </p:txBody>
      </p:sp>
      <p:sp>
        <p:nvSpPr>
          <p:cNvPr id="7" name="txt_weather_co_box"/>
          <p:cNvSpPr>
            <a:spLocks noGrp="1"/>
          </p:cNvSpPr>
          <p:nvPr>
            <p:ph type="body" sz="quarter" idx="12"/>
          </p:nvPr>
        </p:nvSpPr>
        <p:spPr>
          <a:xfrm>
            <a:off x="6225679" y="7328628"/>
            <a:ext cx="1417320" cy="2240280"/>
          </a:xfrm>
        </p:spPr>
        <p:txBody>
          <a:bodyPr/>
          <a:lstStyle/>
          <a:p>
            <a:r>
              <a:rPr/>
              <a:t>The highest local rainfall and wind measurements were recorded when Florence made landfall in North Carolina and then moved and traveled across South Carolina.</a:t>
            </a:r>
          </a:p>
        </p:txBody>
      </p:sp>
      <p:pic>
        <p:nvPicPr>
          <p:cNvPr id="8" name="img_storm_track" descr=""/>
          <p:cNvPicPr>
            <a:picLocks noGrp="1"/>
          </p:cNvPicPr>
          <p:nvPr>
            <p:ph type="pic" sz="quarter" idx="11"/>
          </p:nvPr>
        </p:nvPicPr>
        <p:blipFill>
          <a:blip cstate="print" r:embed="rId2"/>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Rainfall measurements at the Bennett’s Point weather station from Sept. 14 through Sept. 23.</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a:t>Maximum Wind Speed readings at the Bennett’s Point weather station from Sept. 10 through Sept. 28.</a:t>
            </a:r>
          </a:p>
        </p:txBody>
      </p:sp>
      <p:sp>
        <p:nvSpPr>
          <p:cNvPr id="6" name="txt_met_storm_desc"/>
          <p:cNvSpPr>
            <a:spLocks noGrp="1"/>
          </p:cNvSpPr>
          <p:nvPr>
            <p:ph type="body" sz="quarter" idx="16"/>
          </p:nvPr>
        </p:nvSpPr>
        <p:spPr>
          <a:xfrm>
            <a:off x="4021164" y="4957997"/>
            <a:ext cx="3749040" cy="5029200"/>
          </a:xfrm>
        </p:spPr>
        <p:txBody>
          <a:bodyPr/>
          <a:lstStyle/>
          <a:p>
            <a:r>
              <a:rPr/>
              <a:t>Hurricane and storm surge watches were issued for the coasts of South Carolina and North from Edisto Beach to the North Carolina-Virginia border on Sept. 11. The watches were then downgraded to a Tropical Storm warning for Edisto Beach to Ocracoke Inlet on Sept. 15. Local rain and wind impacts from Florence on the ACE reserve and the surrounding areas were minimal.
However, many locations in South Carolina experienced four consecutive days of heavy rainfall due to the slow movement of Hurricane Florence, including the areas surrounding the North Inlet –Winyah Bay (NIWB) and North Carolina (NOC) reserves. At the NIWB reserve, the initial impacts from Hurricane Florence were felt locally from the heavy rains and high winds, including flooding, downed trees, power outages, and some damage to building structures. However, the most devastating impacts happened several weeks later. Impacts at the NOC reserve were felt immediately due to the heavy rains and high winds and then for days later due to the freshwater flooding. Florence's impacts included loss of life, power outages, impassable roads, damage to structures, and beach erosion.</a:t>
            </a:r>
          </a:p>
        </p:txBody>
      </p:sp>
      <p:pic>
        <p:nvPicPr>
          <p:cNvPr id="7" name="img_met_plot_1" descr=""/>
          <p:cNvPicPr>
            <a:picLocks noGrp="1"/>
          </p:cNvPicPr>
          <p:nvPr>
            <p:ph type="pic" sz="quarter" idx="18"/>
          </p:nvPr>
        </p:nvPicPr>
        <p:blipFill>
          <a:blip cstate="print" r:embed="rId2"/>
          <a:stretch>
            <a:fillRect/>
          </a:stretch>
        </p:blipFill>
        <p:spPr>
          <a:xfrm>
            <a:off x="276017" y="602753"/>
            <a:ext cx="3657600" cy="5212080"/>
          </a:xfrm>
          <a:prstGeom prst="rect">
            <a:avLst/>
          </a:prstGeom>
        </p:spPr>
      </p:pic>
      <p:pic>
        <p:nvPicPr>
          <p:cNvPr id="8" name="img_met_plot_2" descr=""/>
          <p:cNvPicPr>
            <a:picLocks noGrp="1"/>
          </p:cNvPicPr>
          <p:nvPr>
            <p:ph type="pic" sz="quarter" idx="19"/>
          </p:nvPr>
        </p:nvPicPr>
        <p:blipFill>
          <a:blip cstate="print" r:embed="rId3"/>
          <a:stretch>
            <a:fillRect/>
          </a:stretch>
        </p:blipFill>
        <p:spPr>
          <a:xfrm>
            <a:off x="274320" y="6991002"/>
            <a:ext cx="3657600" cy="2468880"/>
          </a:xfrm>
          <a:prstGeom prst="rect">
            <a:avLst/>
          </a:prstGeom>
        </p:spPr>
      </p:pic>
      <p:pic>
        <p:nvPicPr>
          <p:cNvPr id="9" name="img_storm_1" descr=""/>
          <p:cNvPicPr>
            <a:picLocks noGrp="1"/>
          </p:cNvPicPr>
          <p:nvPr>
            <p:ph type="pic" sz="quarter" idx="14"/>
          </p:nvPr>
        </p:nvPicPr>
        <p:blipFill>
          <a:blip cstate="print" r:embed="rId4"/>
          <a:stretch>
            <a:fillRect/>
          </a:stretch>
        </p:blipFill>
        <p:spPr>
          <a:xfrm>
            <a:off x="4023360" y="3153"/>
            <a:ext cx="3749040" cy="2468880"/>
          </a:xfrm>
          <a:prstGeom prst="rect">
            <a:avLst/>
          </a:prstGeom>
        </p:spPr>
      </p:pic>
      <p:pic>
        <p:nvPicPr>
          <p:cNvPr id="10" name="img_storm_2" descr=""/>
          <p:cNvPicPr>
            <a:picLocks noGrp="1"/>
          </p:cNvPicPr>
          <p:nvPr>
            <p:ph type="pic" sz="quarter" idx="15"/>
          </p:nvPr>
        </p:nvPicPr>
        <p:blipFill>
          <a:blip cstate="print" r:embed="rId5"/>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Florence brought heavy rains and freshwater flooding to South and North Carolina.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Salinity levels quickly dropped at Mosquito Creek (MC)as Florence approached the reserve. However, the water quality impacts were much less compared to NIWB and NOC.</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Florence: 9/14/2018 - 9/15/2018</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a:t>Salinity levels from Sept. 10 to Sept. 28.</a:t>
            </a:r>
          </a:p>
        </p:txBody>
      </p:sp>
      <p:sp>
        <p:nvSpPr>
          <p:cNvPr id="6" name="txt_wq_plot_ttl_2"/>
          <p:cNvSpPr>
            <a:spLocks noGrp="1"/>
          </p:cNvSpPr>
          <p:nvPr>
            <p:ph type="body" sz="quarter" idx="14" hasCustomPrompt="1"/>
          </p:nvPr>
        </p:nvSpPr>
        <p:spPr>
          <a:xfrm>
            <a:off x="3900142" y="3533495"/>
            <a:ext cx="3840480" cy="548640"/>
          </a:xfrm>
        </p:spPr>
        <p:txBody>
          <a:bodyPr/>
          <a:lstStyle/>
          <a:p>
            <a:r>
              <a:rPr/>
              <a:t>Salinity</a:t>
            </a:r>
          </a:p>
        </p:txBody>
      </p:sp>
      <p:sp>
        <p:nvSpPr>
          <p:cNvPr id="7" name="txt_wq_plot_caption_2"/>
          <p:cNvSpPr>
            <a:spLocks noGrp="1"/>
          </p:cNvSpPr>
          <p:nvPr>
            <p:ph type="body" sz="quarter" idx="22"/>
          </p:nvPr>
        </p:nvSpPr>
        <p:spPr>
          <a:xfrm>
            <a:off x="3872079" y="6591572"/>
            <a:ext cx="3749040" cy="274320"/>
          </a:xfrm>
        </p:spPr>
        <p:txBody>
          <a:bodyPr/>
          <a:lstStyle/>
          <a:p>
            <a:r>
              <a:rPr/>
              <a:t>Salinity levels from Sept. 10 to Sept. 28.</a:t>
            </a:r>
          </a:p>
        </p:txBody>
      </p:sp>
      <p:sp>
        <p:nvSpPr>
          <p:cNvPr id="8" name="txt_wq_ecosystem"/>
          <p:cNvSpPr>
            <a:spLocks noGrp="1"/>
          </p:cNvSpPr>
          <p:nvPr>
            <p:ph type="body" sz="quarter" idx="24"/>
          </p:nvPr>
        </p:nvSpPr>
        <p:spPr>
          <a:xfrm>
            <a:off x="0" y="6906271"/>
            <a:ext cx="3931920" cy="3017520"/>
          </a:xfrm>
        </p:spPr>
        <p:txBody>
          <a:bodyPr/>
          <a:lstStyle/>
          <a:p>
            <a:r>
              <a:rPr/>
              <a:t>Salinity levels that were recorded at the ACE reserve Mosquito Creek (MC) and NIWB reserve Thousand Acre (TA) station show initial and post-storm impacts on water quality in this area. However, the impact from Florence was minimal at ACE compared to NIWB where salinity levels quickly dropped at the onset of the storm, recovered slightly as the storm moved on, and then dropped significantly for an extended period of time as the area experienced extreme flooding.
Dramatic changes in salinity and in other water quality e lower levels of oxygen (&lt;6 mg/L)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a:t>Every plant and animal species have habitat preferences and requirements. Understanding these habitats is critical to understanding populations.</a:t>
            </a:r>
          </a:p>
        </p:txBody>
      </p:sp>
      <p:pic>
        <p:nvPicPr>
          <p:cNvPr id="10" name="img_wq_plot_1" descr=""/>
          <p:cNvPicPr>
            <a:picLocks noGrp="1"/>
          </p:cNvPicPr>
          <p:nvPr>
            <p:ph type="pic" sz="quarter" idx="19"/>
          </p:nvPr>
        </p:nvPicPr>
        <p:blipFill>
          <a:blip cstate="print" r:embed="rId2"/>
          <a:stretch>
            <a:fillRect/>
          </a:stretch>
        </p:blipFill>
        <p:spPr>
          <a:xfrm>
            <a:off x="91440" y="4097292"/>
            <a:ext cx="3657600" cy="2468880"/>
          </a:xfrm>
          <a:prstGeom prst="rect">
            <a:avLst/>
          </a:prstGeom>
        </p:spPr>
      </p:pic>
      <p:pic>
        <p:nvPicPr>
          <p:cNvPr id="11" name="img_wq_plot_2" descr=""/>
          <p:cNvPicPr>
            <a:picLocks noGrp="1"/>
          </p:cNvPicPr>
          <p:nvPr>
            <p:ph type="pic" sz="quarter" idx="25"/>
          </p:nvPr>
        </p:nvPicPr>
        <p:blipFill>
          <a:blip cstate="print" r:embed="rId3"/>
          <a:stretch>
            <a:fillRect/>
          </a:stretch>
        </p:blipFill>
        <p:spPr>
          <a:xfrm>
            <a:off x="3931920" y="4099627"/>
            <a:ext cx="3657600" cy="2468880"/>
          </a:xfrm>
          <a:prstGeom prst="rect">
            <a:avLst/>
          </a:prstGeom>
        </p:spPr>
      </p:pic>
      <p:pic>
        <p:nvPicPr>
          <p:cNvPr id="12" name="img_wq_ecosystem" descr=""/>
          <p:cNvPicPr>
            <a:picLocks noGrp="1"/>
          </p:cNvPicPr>
          <p:nvPr>
            <p:ph type="pic" sz="quarter" idx="23"/>
          </p:nvPr>
        </p:nvPicPr>
        <p:blipFill>
          <a:blip cstate="print" r:embed="rId4"/>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Saundra Upchurch, Research Biologist
e: UpchurchS@dnr.sc.gov
p: 843-953-9223</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Ace Basin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www.dnr.sc.gov/marine/NERR/index.html.
For video, news updates, and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@estuaries</a:t>
            </a:r>
          </a:p>
        </p:txBody>
      </p:sp>
      <p:pic>
        <p:nvPicPr>
          <p:cNvPr id="6" name="img_nerr_1" descr=""/>
          <p:cNvPicPr>
            <a:picLocks noGrp="1"/>
          </p:cNvPicPr>
          <p:nvPr>
            <p:ph type="pic" sz="quarter" idx="19"/>
          </p:nvPr>
        </p:nvPicPr>
        <p:blipFill>
          <a:blip cstate="print" r:embed="rId2"/>
          <a:stretch>
            <a:fillRect/>
          </a:stretch>
        </p:blipFill>
        <p:spPr>
          <a:xfrm>
            <a:off x="4672965" y="0"/>
            <a:ext cx="3108960" cy="2194560"/>
          </a:xfrm>
          <a:prstGeom prst="rect">
            <a:avLst/>
          </a:prstGeom>
        </p:spPr>
      </p:pic>
      <p:pic>
        <p:nvPicPr>
          <p:cNvPr id="7" name="img_nerr_2" descr=""/>
          <p:cNvPicPr>
            <a:picLocks noGrp="1"/>
          </p:cNvPicPr>
          <p:nvPr>
            <p:ph type="pic" sz="quarter" idx="20"/>
          </p:nvPr>
        </p:nvPicPr>
        <p:blipFill>
          <a:blip cstate="print" r:embed="rId3"/>
          <a:stretch>
            <a:fillRect/>
          </a:stretch>
        </p:blipFill>
        <p:spPr>
          <a:xfrm>
            <a:off x="4675197" y="2188210"/>
            <a:ext cx="3108960" cy="2377440"/>
          </a:xfrm>
          <a:prstGeom prst="rect">
            <a:avLst/>
          </a:prstGeom>
        </p:spPr>
      </p:pic>
      <p:pic>
        <p:nvPicPr>
          <p:cNvPr id="8" name="img_nerr_3" descr=""/>
          <p:cNvPicPr>
            <a:picLocks noGrp="1"/>
          </p:cNvPicPr>
          <p:nvPr>
            <p:ph type="pic" sz="quarter" idx="24"/>
          </p:nvPr>
        </p:nvPicPr>
        <p:blipFill>
          <a:blip cstate="print" r:embed="rId4"/>
          <a:stretch>
            <a:fillRect/>
          </a:stretch>
        </p:blipFill>
        <p:spPr>
          <a:xfrm>
            <a:off x="4672965" y="4552950"/>
            <a:ext cx="3108960" cy="2286000"/>
          </a:xfrm>
          <a:prstGeom prst="rect">
            <a:avLst/>
          </a:prstGeom>
        </p:spPr>
      </p:pic>
      <p:pic>
        <p:nvPicPr>
          <p:cNvPr id="9" name="img_nerr_4" descr=""/>
          <p:cNvPicPr>
            <a:picLocks noGrp="1"/>
          </p:cNvPicPr>
          <p:nvPr>
            <p:ph type="pic" sz="quarter" idx="21"/>
          </p:nvPr>
        </p:nvPicPr>
        <p:blipFill>
          <a:blip cstate="print" r:embed="rId5"/>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Amanda Flynn</dc:creator>
  <cp:lastModifiedBy/>
  <cp:revision>127</cp:revision>
  <dcterms:created xsi:type="dcterms:W3CDTF">2021-12-21T14:21:49Z</dcterms:created>
  <dcterms:modified xsi:type="dcterms:W3CDTF">2022-05-13T15:24:35Z</dcterms:modified>
</cp:coreProperties>
</file>